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2"/>
  </p:notesMasterIdLst>
  <p:sldIdLst>
    <p:sldId id="269" r:id="rId3"/>
    <p:sldId id="263" r:id="rId4"/>
    <p:sldId id="266" r:id="rId5"/>
    <p:sldId id="261" r:id="rId6"/>
    <p:sldId id="260" r:id="rId7"/>
    <p:sldId id="264" r:id="rId8"/>
    <p:sldId id="262" r:id="rId9"/>
    <p:sldId id="267" r:id="rId10"/>
    <p:sldId id="270" r:id="rId11"/>
  </p:sldIdLst>
  <p:sldSz cx="138176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F0CBC-B9B4-442B-9DF4-3E7088647B71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4E585-C771-4895-BADA-A56A66B3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5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1272011"/>
            <a:ext cx="103632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3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6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8220" y="413808"/>
            <a:ext cx="297942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9960" y="413808"/>
            <a:ext cx="8765540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B7D5-CC1B-4A77-9B74-C022C5565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1272011"/>
            <a:ext cx="103632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206E2-D8FB-4208-A1DD-FA89F481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5109-66C2-4237-9A18-F9317E4AB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41EF4-E50F-4926-A0BA-0F8524E3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37838-4DDA-4912-A79B-33F94509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6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6CF1-7E7D-4BBF-8EA9-AE2A5FB7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A1A8-5AD1-49A3-92F3-988BAE517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D5FD2-8BB6-4096-80E6-DEBA4298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81D7F-6593-44C4-B6DF-DD9BEBDA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556B-C5FC-4A6A-BF5B-11940821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0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D4993-3DC3-405B-9642-BE6ED154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63" y="1937704"/>
            <a:ext cx="1191768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C7490-F26B-49F0-A76F-9E1874CFA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763" y="5201392"/>
            <a:ext cx="1191768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5C396-4AAD-49BD-B6D2-F341CAE3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DB18-78AD-4704-A788-81EC7D20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3FE83-14DE-4EB4-B181-4F59A13A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67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62D6-2558-4939-A86C-8EB6C203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B6F51-DB88-424E-8694-D6A730D03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9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C4051-4B17-4D2A-BCCC-ABB4AF675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51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CC8DA-6E2A-4603-827A-0EAE11E5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42063-853A-4728-B260-A57F1450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63A7C-CA6F-4740-BE51-5B6EC944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17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14B6-82E8-4C5E-A7B5-167C5663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60" y="413809"/>
            <a:ext cx="1191768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0DFAB-9139-4850-8615-7CC7A902B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1760" y="1905318"/>
            <a:ext cx="584549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FB756-5F4C-47C7-BE61-3E790F91D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1760" y="2839085"/>
            <a:ext cx="584549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AB6F7-458D-4DED-9D3B-AF7F6C245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95160" y="1905318"/>
            <a:ext cx="587428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26ED5-7195-405A-9E8A-3AFA3607F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95160" y="2839085"/>
            <a:ext cx="587428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63FA3A-C782-4030-B61F-61F7F140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F749E-C72E-4089-8F43-D9CC31D6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C05BA-3406-4611-8AAC-E5EC4265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9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12F9-6947-4EAE-A818-735D37DF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F4A97-2D32-40A6-8BAF-482F488B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ED9AF-8DBE-4D3A-9D49-EAE8095B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22DBD-AD25-44B8-B4DC-1395423D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1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FF1416-C246-4F5B-9406-E3E2E2BC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B0EC5E-83C5-4D19-9D6E-081CD86E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316D7-CB1B-4566-B6B8-663A730B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39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4480-472F-46AA-BF68-32B4FCBE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E825-415C-4228-B5B2-019F710EE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F88BC-9D15-4037-8618-8E8C85709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A0969-3A58-44AC-AB71-25F7BEFA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F2316-1D3B-4128-971F-4203AE1C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9B97A-DA71-4BB4-8DAF-2A694878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980E-EBDF-4A11-9A11-B14F6FFB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14835-0321-4F84-96FA-C79757EDD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BCADC-0D6E-4D59-BB37-03771EA8C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F3767-1486-44DB-ADAA-DE35847C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EBA5B-6730-4833-B088-4FF72EC0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22701-991F-47C1-9078-544C3432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7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1044-386F-47EF-824C-D01E3C95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B02D7-9001-45AE-A0C0-0A8560CE9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87BE-DB80-48E8-90FD-360A1AFB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3E91B-FA9D-49ED-997D-8D14A9EB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77260-1C97-41CB-91C0-2A8966B6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4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B1440C-F988-4B64-BCAF-14D24ACD9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88220" y="413808"/>
            <a:ext cx="297942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82D11-F3AC-42EA-A117-ADE06492A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9960" y="413808"/>
            <a:ext cx="8765540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6F7AE-34CA-4B51-87D2-899222B5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6A1E5-36CD-4A3D-97E1-C13F81B8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FCCA2-62E5-4184-B0D5-289FB024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63" y="1937704"/>
            <a:ext cx="1191768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763" y="5201392"/>
            <a:ext cx="1191768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8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9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51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413809"/>
            <a:ext cx="119176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760" y="1905318"/>
            <a:ext cx="584549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760" y="2839085"/>
            <a:ext cx="584549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95160" y="1905318"/>
            <a:ext cx="587428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5160" y="2839085"/>
            <a:ext cx="587428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74280" y="1119082"/>
            <a:ext cx="699516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6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9960" y="413809"/>
            <a:ext cx="119176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9960" y="2069042"/>
            <a:ext cx="119176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996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D572-5497-465D-BC8C-4F5A54527E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7080" y="7203864"/>
            <a:ext cx="46634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868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0827B-0A26-4146-81E5-61D92BA5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10000" t="41000" r="-10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1BEA4-FEDE-432B-9583-1C9DE792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413809"/>
            <a:ext cx="119176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8A6AC-E5E8-475C-AD8A-CF48FCB1B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960" y="2069042"/>
            <a:ext cx="119176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F2B5A-CD18-47B0-8334-7E38A3F45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96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E65E-D869-4D34-A9E0-A8F42A6DC9FC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C472D-5F07-4671-AABC-CAA4249F5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7080" y="7203864"/>
            <a:ext cx="46634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2B35B-93EA-49C1-86E8-D8847E78E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868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E137-6A11-40E1-AD3B-339FEA07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organcrace@yahoo.com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9DEA-52EC-4CD7-BFE3-515530811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2545251"/>
            <a:ext cx="7268633" cy="1536517"/>
          </a:xfrm>
        </p:spPr>
        <p:txBody>
          <a:bodyPr>
            <a:normAutofit/>
          </a:bodyPr>
          <a:lstStyle/>
          <a:p>
            <a:pPr algn="l"/>
            <a:r>
              <a:rPr lang="en-US" sz="4760" dirty="0"/>
              <a:t>Monthly Captain’s Meeting</a:t>
            </a:r>
            <a:br>
              <a:rPr lang="en-US" sz="4760" dirty="0"/>
            </a:br>
            <a:r>
              <a:rPr lang="en-US" sz="4760" dirty="0"/>
              <a:t>April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C0EBE-7D6B-4488-B4BB-DE82407A7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4089652"/>
            <a:ext cx="6721687" cy="1032599"/>
          </a:xfrm>
        </p:spPr>
        <p:txBody>
          <a:bodyPr>
            <a:normAutofit/>
          </a:bodyPr>
          <a:lstStyle/>
          <a:p>
            <a:pPr algn="l"/>
            <a:r>
              <a:rPr lang="en-US" sz="1473" dirty="0"/>
              <a:t>Lead By</a:t>
            </a:r>
          </a:p>
          <a:p>
            <a:pPr algn="l"/>
            <a:r>
              <a:rPr lang="en-US" sz="1473" dirty="0"/>
              <a:t>Morgan Crace,</a:t>
            </a:r>
          </a:p>
          <a:p>
            <a:pPr algn="l"/>
            <a:r>
              <a:rPr lang="en-US" sz="1473" dirty="0"/>
              <a:t>Troop 311 Captain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818191" cy="2415078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336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6290"/>
            <a:endParaRPr lang="en-US" sz="204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27F8D-5C8C-47F2-92AA-3F858A760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2399" y="729263"/>
            <a:ext cx="2966360" cy="2974623"/>
          </a:xfrm>
          <a:prstGeom prst="rect">
            <a:avLst/>
          </a:prstGeom>
        </p:spPr>
      </p:pic>
      <p:sp>
        <p:nvSpPr>
          <p:cNvPr id="21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07762"/>
            <a:ext cx="7385791" cy="2464638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036290"/>
            <a:endParaRPr lang="en-US" sz="204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6653669-3111-45EB-8845-EAE5758C16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1" b="12018"/>
          <a:stretch/>
        </p:blipFill>
        <p:spPr>
          <a:xfrm>
            <a:off x="8873490" y="4665884"/>
            <a:ext cx="4579479" cy="178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3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0868-C8DB-4DDF-4772-1F889CE7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Summer Camp in East Tennessee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89AB6-05B1-87AD-1734-2C7E861D8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5-day campout for Dragon Slayers &amp; Senior Cadets (10 years old &amp; up)</a:t>
            </a:r>
          </a:p>
          <a:p>
            <a:pPr lvl="1"/>
            <a:r>
              <a:rPr lang="en-US" dirty="0"/>
              <a:t>Wednesday to Sunday (June 21 – 25).</a:t>
            </a:r>
          </a:p>
          <a:p>
            <a:r>
              <a:rPr lang="en-US" dirty="0"/>
              <a:t>Outdoor skills development</a:t>
            </a:r>
          </a:p>
          <a:p>
            <a:r>
              <a:rPr lang="en-US" dirty="0"/>
              <a:t>Leadership &amp; fellowship</a:t>
            </a:r>
          </a:p>
          <a:p>
            <a:r>
              <a:rPr lang="en-US" dirty="0"/>
              <a:t>Celebrating the Lord and his creation</a:t>
            </a:r>
          </a:p>
          <a:p>
            <a:endParaRPr lang="en-US" dirty="0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294A7EF6-4F9E-8904-5C5B-26135F764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0" y="495019"/>
            <a:ext cx="1421095" cy="1421095"/>
          </a:xfrm>
          <a:prstGeom prst="rect">
            <a:avLst/>
          </a:prstGeom>
        </p:spPr>
      </p:pic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52B4C2D8-D6F1-040B-2041-4C2D37786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280" y="260881"/>
            <a:ext cx="1421095" cy="14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5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0868-C8DB-4DDF-4772-1F889CE7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Senior Cadet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89AB6-05B1-87AD-1734-2C7E861D8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Able to earn the Tribune of St. George Award.</a:t>
            </a:r>
          </a:p>
          <a:p>
            <a:r>
              <a:rPr lang="en-US" sz="3200" dirty="0"/>
              <a:t>Takes a long-term Outdoor Adventure.</a:t>
            </a:r>
          </a:p>
          <a:p>
            <a:pPr lvl="1"/>
            <a:r>
              <a:rPr lang="en-US" dirty="0"/>
              <a:t>7-day to 14-day long trip outside of his home region.</a:t>
            </a:r>
          </a:p>
          <a:p>
            <a:r>
              <a:rPr lang="en-US" dirty="0"/>
              <a:t>Week-long camping trips / excursions 3x to 4x.</a:t>
            </a:r>
          </a:p>
          <a:p>
            <a:pPr lvl="1"/>
            <a:r>
              <a:rPr lang="en-US" dirty="0"/>
              <a:t>Campout in the mountains (fishing, </a:t>
            </a:r>
            <a:r>
              <a:rPr lang="en-US" dirty="0" err="1"/>
              <a:t>dayhiking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Backpack trek in the mountains or on a river</a:t>
            </a:r>
          </a:p>
          <a:p>
            <a:r>
              <a:rPr lang="en-US" dirty="0"/>
              <a:t>Has been exposed to different outdoor experiences.</a:t>
            </a:r>
          </a:p>
          <a:p>
            <a:pPr lvl="1"/>
            <a:r>
              <a:rPr lang="en-US" dirty="0"/>
              <a:t>Canoeing, kayaking, </a:t>
            </a:r>
            <a:r>
              <a:rPr lang="en-US" dirty="0" err="1"/>
              <a:t>rapelling</a:t>
            </a:r>
            <a:r>
              <a:rPr lang="en-US" dirty="0"/>
              <a:t>/rock climbing, spelunking, winter camping (snow).</a:t>
            </a:r>
          </a:p>
          <a:p>
            <a:r>
              <a:rPr lang="en-US" dirty="0"/>
              <a:t>A master with various tools.</a:t>
            </a:r>
          </a:p>
          <a:p>
            <a:r>
              <a:rPr lang="en-US" dirty="0"/>
              <a:t>Learns to not be afraid to fail. Only afraid not to try.</a:t>
            </a:r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294A7EF6-4F9E-8904-5C5B-26135F764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2" y="454413"/>
            <a:ext cx="1421095" cy="1421095"/>
          </a:xfrm>
          <a:prstGeom prst="rect">
            <a:avLst/>
          </a:prstGeom>
        </p:spPr>
      </p:pic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52B4C2D8-D6F1-040B-2041-4C2D37786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3100" y="311485"/>
            <a:ext cx="1421095" cy="14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6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3017-657A-5C14-75D8-B66B6374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TSG Summer Camp in East Tennessee</a:t>
            </a:r>
            <a:br>
              <a:rPr lang="en-US" dirty="0"/>
            </a:br>
            <a:r>
              <a:rPr lang="en-US" dirty="0"/>
              <a:t>Camp Information</a:t>
            </a:r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9EDBE100-022B-4853-810E-1A999C74D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2" y="400371"/>
            <a:ext cx="1421095" cy="1421095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E5E192DE-25D3-3631-9318-91F0F7075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093" y="400370"/>
            <a:ext cx="1421095" cy="1421095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CC95838-A38F-060E-895E-85F0F3AEE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43466"/>
              </p:ext>
            </p:extLst>
          </p:nvPr>
        </p:nvGraphicFramePr>
        <p:xfrm>
          <a:off x="949960" y="2119118"/>
          <a:ext cx="11917680" cy="389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2054">
                  <a:extLst>
                    <a:ext uri="{9D8B030D-6E8A-4147-A177-3AD203B41FA5}">
                      <a16:colId xmlns:a16="http://schemas.microsoft.com/office/drawing/2014/main" val="4016769121"/>
                    </a:ext>
                  </a:extLst>
                </a:gridCol>
                <a:gridCol w="8385626">
                  <a:extLst>
                    <a:ext uri="{9D8B030D-6E8A-4147-A177-3AD203B41FA5}">
                      <a16:colId xmlns:a16="http://schemas.microsoft.com/office/drawing/2014/main" val="604549365"/>
                    </a:ext>
                  </a:extLst>
                </a:gridCol>
              </a:tblGrid>
              <a:tr h="4117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TSG Summer Camp 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32862"/>
                  </a:ext>
                </a:extLst>
              </a:tr>
              <a:tr h="727665">
                <a:tc>
                  <a:txBody>
                    <a:bodyPr/>
                    <a:lstStyle/>
                    <a:p>
                      <a:r>
                        <a:rPr lang="en-US" sz="1500" dirty="0"/>
                        <a:t>Location: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Fall Creek Falls State Park</a:t>
                      </a:r>
                    </a:p>
                    <a:p>
                      <a:r>
                        <a:rPr lang="en-US" sz="1500" dirty="0"/>
                        <a:t>Eli Field (Group campsite)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09148"/>
                  </a:ext>
                </a:extLst>
              </a:tr>
              <a:tr h="418849">
                <a:tc>
                  <a:txBody>
                    <a:bodyPr/>
                    <a:lstStyle/>
                    <a:p>
                      <a:r>
                        <a:rPr lang="en-US" sz="1500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June 21 (Wed.) to June 25 (Sun.)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98866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r>
                        <a:rPr lang="en-US" sz="15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$120 per person</a:t>
                      </a:r>
                    </a:p>
                    <a:p>
                      <a:r>
                        <a:rPr lang="en-US" sz="1500" dirty="0"/>
                        <a:t>Example: 1 Dad + 1 Boy = $120 + $120 = $240</a:t>
                      </a:r>
                    </a:p>
                    <a:p>
                      <a:r>
                        <a:rPr lang="en-US" sz="1500" dirty="0"/>
                        <a:t>Example: 1 Dad + 3 Boys = $120 + $360 = $480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67704"/>
                  </a:ext>
                </a:extLst>
              </a:tr>
              <a:tr h="424870">
                <a:tc>
                  <a:txBody>
                    <a:bodyPr/>
                    <a:lstStyle/>
                    <a:p>
                      <a:r>
                        <a:rPr lang="en-US" sz="1500" dirty="0"/>
                        <a:t>Deposits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$50 per family by May 15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 (Refundable until June 1</a:t>
                      </a:r>
                      <a:r>
                        <a:rPr lang="en-US" sz="1500" baseline="30000" dirty="0"/>
                        <a:t>st</a:t>
                      </a:r>
                      <a:r>
                        <a:rPr lang="en-US" sz="15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14298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r>
                        <a:rPr lang="en-US" sz="1500" dirty="0"/>
                        <a:t>Final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Balance Due on June 15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100853"/>
                  </a:ext>
                </a:extLst>
              </a:tr>
              <a:tr h="727665">
                <a:tc>
                  <a:txBody>
                    <a:bodyPr/>
                    <a:lstStyle/>
                    <a:p>
                      <a:r>
                        <a:rPr lang="en-US" sz="1500" dirty="0"/>
                        <a:t>Costs will 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Food, camping fees, &amp; camp materials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9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99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77CD-6F41-ABD0-B956-50F9C8A4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TSG Summer 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7F25-1292-605C-A881-690CE64D1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960" y="2069043"/>
            <a:ext cx="5402202" cy="5158608"/>
          </a:xfrm>
        </p:spPr>
        <p:txBody>
          <a:bodyPr numCol="1"/>
          <a:lstStyle/>
          <a:p>
            <a:r>
              <a:rPr lang="en-US" sz="3200" dirty="0"/>
              <a:t>Outdoor Skills Development</a:t>
            </a:r>
          </a:p>
          <a:p>
            <a:pPr lvl="1"/>
            <a:r>
              <a:rPr lang="en-US" sz="2400" dirty="0"/>
              <a:t>Dutch oven cooking</a:t>
            </a:r>
          </a:p>
          <a:p>
            <a:pPr lvl="1"/>
            <a:r>
              <a:rPr lang="en-US" sz="2400" dirty="0"/>
              <a:t>Knot tying &amp; pioneering construction</a:t>
            </a:r>
          </a:p>
          <a:p>
            <a:pPr lvl="1"/>
            <a:r>
              <a:rPr lang="en-US" sz="2400" dirty="0"/>
              <a:t>First Aid</a:t>
            </a:r>
          </a:p>
          <a:p>
            <a:pPr lvl="1"/>
            <a:r>
              <a:rPr lang="en-US" sz="2400" dirty="0"/>
              <a:t>Camping &amp; wilderness survival</a:t>
            </a:r>
          </a:p>
          <a:p>
            <a:pPr lvl="1"/>
            <a:r>
              <a:rPr lang="en-US" sz="2400" dirty="0"/>
              <a:t>Orienteering</a:t>
            </a:r>
          </a:p>
          <a:p>
            <a:pPr lvl="1"/>
            <a:r>
              <a:rPr lang="en-US" sz="2400" dirty="0"/>
              <a:t>Wood carving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4ECF3-2418-7BDE-B3F6-617628150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2162" y="2069044"/>
            <a:ext cx="6515477" cy="5457722"/>
          </a:xfrm>
        </p:spPr>
        <p:txBody>
          <a:bodyPr/>
          <a:lstStyle/>
          <a:p>
            <a:r>
              <a:rPr lang="en-US" sz="3200" dirty="0"/>
              <a:t>Leadership &amp; Fellowship</a:t>
            </a:r>
          </a:p>
          <a:p>
            <a:pPr lvl="1"/>
            <a:r>
              <a:rPr lang="en-US" sz="2400" dirty="0"/>
              <a:t>Meeting fellow St. George Cadets.</a:t>
            </a:r>
          </a:p>
          <a:p>
            <a:pPr lvl="1"/>
            <a:r>
              <a:rPr lang="en-US" sz="2400" dirty="0"/>
              <a:t>Sharing leadership duties.</a:t>
            </a:r>
          </a:p>
          <a:p>
            <a:pPr lvl="1"/>
            <a:r>
              <a:rPr lang="en-US" sz="2400" dirty="0"/>
              <a:t>Enjoying the fellowship of fellow Catholic men &amp; boys seeking out God in nature.</a:t>
            </a:r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4BBE19CC-3DA7-2E31-41AC-ACBF247F4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2" y="400371"/>
            <a:ext cx="1421095" cy="1421095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44F2025F-7A40-8D6A-9EBB-812652B9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092" y="400370"/>
            <a:ext cx="1421095" cy="14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8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0868-C8DB-4DDF-4772-1F889CE7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Ideal Vision for the Provisional Troop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89AB6-05B1-87AD-1734-2C7E861D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4542819"/>
            <a:ext cx="11917680" cy="245774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Patrols: 8 to 10 Cadets per Patrol. Mixed up with Cadets from other Troops; maybe keep siblings paired up (consult with dads).</a:t>
            </a:r>
          </a:p>
          <a:p>
            <a:r>
              <a:rPr lang="en-US" sz="2800" dirty="0"/>
              <a:t>Instructor Patrol: This maybe the Youth Leaders with other experienced Sr. Cadets.</a:t>
            </a:r>
          </a:p>
          <a:p>
            <a:pPr lvl="1"/>
            <a:r>
              <a:rPr lang="en-US" sz="2600" dirty="0"/>
              <a:t>These are the boys who will be leading the instruction for each of the daily AC activities.</a:t>
            </a:r>
          </a:p>
          <a:p>
            <a:pPr lvl="1"/>
            <a:r>
              <a:rPr lang="en-US" sz="2600" dirty="0"/>
              <a:t>The “Experienced Sr. Cadet” would be someone who has been active as a Sr. Cadet for two years &amp; has already earned the AC they are leading.</a:t>
            </a:r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294A7EF6-4F9E-8904-5C5B-26135F764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2" y="400372"/>
            <a:ext cx="1421095" cy="1421095"/>
          </a:xfrm>
          <a:prstGeom prst="rect">
            <a:avLst/>
          </a:prstGeom>
        </p:spPr>
      </p:pic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52B4C2D8-D6F1-040B-2041-4C2D37786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092" y="400371"/>
            <a:ext cx="1421095" cy="1421095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B249686-9AF9-0EF0-6DA4-954B31C2C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259222"/>
              </p:ext>
            </p:extLst>
          </p:nvPr>
        </p:nvGraphicFramePr>
        <p:xfrm>
          <a:off x="2648091" y="1848352"/>
          <a:ext cx="8598400" cy="260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64">
                  <a:extLst>
                    <a:ext uri="{9D8B030D-6E8A-4147-A177-3AD203B41FA5}">
                      <a16:colId xmlns:a16="http://schemas.microsoft.com/office/drawing/2014/main" val="1894055213"/>
                    </a:ext>
                  </a:extLst>
                </a:gridCol>
                <a:gridCol w="2490281">
                  <a:extLst>
                    <a:ext uri="{9D8B030D-6E8A-4147-A177-3AD203B41FA5}">
                      <a16:colId xmlns:a16="http://schemas.microsoft.com/office/drawing/2014/main" val="3870297306"/>
                    </a:ext>
                  </a:extLst>
                </a:gridCol>
                <a:gridCol w="2217055">
                  <a:extLst>
                    <a:ext uri="{9D8B030D-6E8A-4147-A177-3AD203B41FA5}">
                      <a16:colId xmlns:a16="http://schemas.microsoft.com/office/drawing/2014/main" val="2350784420"/>
                    </a:ext>
                  </a:extLst>
                </a:gridCol>
              </a:tblGrid>
              <a:tr h="353561">
                <a:tc>
                  <a:txBody>
                    <a:bodyPr/>
                    <a:lstStyle/>
                    <a:p>
                      <a:r>
                        <a:rPr lang="en-US" sz="1500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Adult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Youth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130405"/>
                  </a:ext>
                </a:extLst>
              </a:tr>
              <a:tr h="353561">
                <a:tc>
                  <a:txBody>
                    <a:bodyPr/>
                    <a:lstStyle/>
                    <a:p>
                      <a:r>
                        <a:rPr lang="en-US" sz="1500" dirty="0"/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Captain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Troop Sargent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566925"/>
                  </a:ext>
                </a:extLst>
              </a:tr>
              <a:tr h="557380"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  <a:r>
                        <a:rPr lang="en-US" sz="1500" baseline="30000" dirty="0"/>
                        <a:t>st</a:t>
                      </a:r>
                      <a:r>
                        <a:rPr lang="en-US" sz="1500" dirty="0"/>
                        <a:t> Asst. /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1st Lt. (Finance)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Troop Corporal </a:t>
                      </a:r>
                    </a:p>
                    <a:p>
                      <a:r>
                        <a:rPr lang="en-US" sz="1500" dirty="0"/>
                        <a:t>(no financial duties)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293130"/>
                  </a:ext>
                </a:extLst>
              </a:tr>
              <a:tr h="324410">
                <a:tc>
                  <a:txBody>
                    <a:bodyPr/>
                    <a:lstStyle/>
                    <a:p>
                      <a:r>
                        <a:rPr lang="en-US" sz="1500" dirty="0"/>
                        <a:t>Distributing Patrol food &amp; Troop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Quartermaster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Quartermaster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011461"/>
                  </a:ext>
                </a:extLst>
              </a:tr>
              <a:tr h="327089">
                <a:tc>
                  <a:txBody>
                    <a:bodyPr/>
                    <a:lstStyle/>
                    <a:p>
                      <a:r>
                        <a:rPr lang="en-US" sz="1500" dirty="0"/>
                        <a:t>Photographs &amp; Records for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Secretary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899142"/>
                  </a:ext>
                </a:extLst>
              </a:tr>
              <a:tr h="324410">
                <a:tc>
                  <a:txBody>
                    <a:bodyPr/>
                    <a:lstStyle/>
                    <a:p>
                      <a:r>
                        <a:rPr lang="en-US" sz="1500" dirty="0"/>
                        <a:t>Leader of spiritual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Chaplain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Prayer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904562"/>
                  </a:ext>
                </a:extLst>
              </a:tr>
              <a:tr h="365483">
                <a:tc>
                  <a:txBody>
                    <a:bodyPr/>
                    <a:lstStyle/>
                    <a:p>
                      <a:r>
                        <a:rPr lang="en-US" sz="1500" dirty="0"/>
                        <a:t>Leads AC Activities &amp; Lessons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  <a:r>
                        <a:rPr lang="en-US" sz="1500" baseline="30000" dirty="0"/>
                        <a:t>st</a:t>
                      </a:r>
                      <a:r>
                        <a:rPr lang="en-US" sz="1500" dirty="0"/>
                        <a:t> Lt. Instructors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Instructors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65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07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77CD-6F41-ABD0-B956-50F9C8A4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TSG Summer 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7F25-1292-605C-A881-690CE64D1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960" y="2069046"/>
            <a:ext cx="11917680" cy="5302991"/>
          </a:xfrm>
        </p:spPr>
        <p:txBody>
          <a:bodyPr numCol="1"/>
          <a:lstStyle/>
          <a:p>
            <a:r>
              <a:rPr lang="en-US" dirty="0"/>
              <a:t>Provisional Troop Structure for 2023:</a:t>
            </a:r>
          </a:p>
          <a:p>
            <a:pPr lvl="1"/>
            <a:r>
              <a:rPr lang="en-US" sz="1960" dirty="0"/>
              <a:t>The group will operate as a “Provisional Troop” for the week.</a:t>
            </a:r>
          </a:p>
          <a:p>
            <a:pPr lvl="1"/>
            <a:r>
              <a:rPr lang="en-US" sz="1960" dirty="0"/>
              <a:t>Cadets will be grouped into Patrols; a maximum of 8 cadets per patrol.</a:t>
            </a:r>
          </a:p>
          <a:p>
            <a:pPr lvl="2"/>
            <a:r>
              <a:rPr lang="en-US" sz="1520" dirty="0"/>
              <a:t>Will likely split up to allow for everyone to meet new Cadets.</a:t>
            </a:r>
          </a:p>
          <a:p>
            <a:pPr lvl="1"/>
            <a:r>
              <a:rPr lang="en-US" sz="1960" dirty="0"/>
              <a:t>For this year, the Troop Sargent will rotate among the Patrol’s PFC.</a:t>
            </a:r>
          </a:p>
          <a:p>
            <a:pPr lvl="1"/>
            <a:r>
              <a:rPr lang="en-US" sz="1960" dirty="0"/>
              <a:t>Patrol duties will rotate among all of the Cadets to allow everyone a turn.</a:t>
            </a:r>
          </a:p>
          <a:p>
            <a:pPr lvl="1"/>
            <a:r>
              <a:rPr lang="en-US" sz="1960" dirty="0"/>
              <a:t>All meals are prepared as a Patrol. (all meals cooked with </a:t>
            </a:r>
            <a:r>
              <a:rPr lang="en-US" sz="1960" dirty="0" err="1"/>
              <a:t>dutch</a:t>
            </a:r>
            <a:r>
              <a:rPr lang="en-US" sz="1960" dirty="0"/>
              <a:t> ovens)</a:t>
            </a:r>
          </a:p>
          <a:p>
            <a:pPr lvl="1"/>
            <a:r>
              <a:rPr lang="en-US" sz="1960" dirty="0"/>
              <a:t>Uniform will be Class A’s &amp; Class B’s.</a:t>
            </a:r>
          </a:p>
          <a:p>
            <a:pPr lvl="1"/>
            <a:r>
              <a:rPr lang="en-US" sz="1960" dirty="0"/>
              <a:t>Each of the classes will be led by a Father, or a Cadet, depending on the attendee’s skill levels &amp; achievements.</a:t>
            </a:r>
          </a:p>
          <a:p>
            <a:pPr lvl="1"/>
            <a:endParaRPr lang="en-US" sz="1960" dirty="0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4BBE19CC-3DA7-2E31-41AC-ACBF247F4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2" y="400371"/>
            <a:ext cx="1421095" cy="1421095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44F2025F-7A40-8D6A-9EBB-812652B9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093" y="454413"/>
            <a:ext cx="1421095" cy="14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1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77CD-6F41-ABD0-B956-50F9C8A4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Post-Camp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7F25-1292-605C-A881-690CE64D1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960" y="2069046"/>
            <a:ext cx="11917680" cy="5302991"/>
          </a:xfrm>
        </p:spPr>
        <p:txBody>
          <a:bodyPr numCol="1"/>
          <a:lstStyle/>
          <a:p>
            <a:r>
              <a:rPr lang="en-US" dirty="0"/>
              <a:t>Get feedback from participants on their experiences.</a:t>
            </a:r>
          </a:p>
          <a:p>
            <a:pPr lvl="1"/>
            <a:r>
              <a:rPr lang="en-US" sz="1520" dirty="0"/>
              <a:t>Good, bad, &amp; other suggestions for the future.</a:t>
            </a:r>
          </a:p>
          <a:p>
            <a:r>
              <a:rPr lang="en-US" sz="1960" dirty="0"/>
              <a:t>Compose a summary with Lessons Learned.</a:t>
            </a:r>
          </a:p>
          <a:p>
            <a:r>
              <a:rPr lang="en-US" sz="1960" dirty="0"/>
              <a:t>Share with others via e-mail or TSG Message Boards.</a:t>
            </a:r>
          </a:p>
          <a:p>
            <a:r>
              <a:rPr lang="en-US" sz="1960" dirty="0"/>
              <a:t>Goal is for everyone else to take &amp; use with their own Troops / regions.</a:t>
            </a:r>
          </a:p>
          <a:p>
            <a:pPr lvl="1"/>
            <a:r>
              <a:rPr lang="en-US" sz="1520" dirty="0"/>
              <a:t>This is a format meant to be tailored to everyone’s own region &amp; needs.</a:t>
            </a:r>
          </a:p>
          <a:p>
            <a:pPr lvl="1"/>
            <a:r>
              <a:rPr lang="en-US" sz="1520" dirty="0"/>
              <a:t>For this year I have e-mailed out to Troops within a few hours drive of East Tennessee. Mainly because this is the first year &amp; there are always kinks to work out.</a:t>
            </a:r>
          </a:p>
          <a:p>
            <a:pPr lvl="1"/>
            <a:r>
              <a:rPr lang="en-US" sz="1520" dirty="0"/>
              <a:t>Those further away that are interested in attending are welcomed.</a:t>
            </a:r>
          </a:p>
          <a:p>
            <a:pPr lvl="1"/>
            <a:endParaRPr lang="en-US" sz="1520" dirty="0"/>
          </a:p>
          <a:p>
            <a:pPr lvl="1"/>
            <a:endParaRPr lang="en-US" sz="1960" dirty="0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4BBE19CC-3DA7-2E31-41AC-ACBF247F4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2" y="400371"/>
            <a:ext cx="1421095" cy="1421095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44F2025F-7A40-8D6A-9EBB-812652B9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0" b="94750" l="10000" r="90000">
                        <a14:foregroundMark x1="41000" y1="90750" x2="41000" y2="90750"/>
                        <a14:foregroundMark x1="41000" y1="90750" x2="59500" y2="90750"/>
                        <a14:foregroundMark x1="56750" y1="14000" x2="44250" y2="11250"/>
                        <a14:foregroundMark x1="50500" y1="9250" x2="49750" y2="5750"/>
                        <a14:foregroundMark x1="49750" y1="94750" x2="4850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093" y="388285"/>
            <a:ext cx="1421095" cy="14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0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9DEA-52EC-4CD7-BFE3-515530811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2545251"/>
            <a:ext cx="7268633" cy="1536517"/>
          </a:xfrm>
        </p:spPr>
        <p:txBody>
          <a:bodyPr>
            <a:normAutofit/>
          </a:bodyPr>
          <a:lstStyle/>
          <a:p>
            <a:pPr algn="l"/>
            <a:r>
              <a:rPr lang="en-US" sz="4760" dirty="0"/>
              <a:t>Questions, Comments</a:t>
            </a:r>
            <a:br>
              <a:rPr lang="en-US" sz="4760" dirty="0"/>
            </a:br>
            <a:r>
              <a:rPr lang="en-US" sz="4760" dirty="0"/>
              <a:t>Other Misc. TSG Items?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C0EBE-7D6B-4488-B4BB-DE82407A7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4089652"/>
            <a:ext cx="6721687" cy="1032599"/>
          </a:xfrm>
        </p:spPr>
        <p:txBody>
          <a:bodyPr>
            <a:normAutofit/>
          </a:bodyPr>
          <a:lstStyle/>
          <a:p>
            <a:pPr algn="l"/>
            <a:r>
              <a:rPr lang="en-US" sz="1473" dirty="0"/>
              <a:t>Contact Information: Morgan Crace, Troop 311 Captain</a:t>
            </a:r>
          </a:p>
          <a:p>
            <a:pPr algn="l"/>
            <a:r>
              <a:rPr lang="en-US" sz="1473" dirty="0"/>
              <a:t>E-mail: </a:t>
            </a:r>
            <a:r>
              <a:rPr lang="en-US" sz="1473" dirty="0">
                <a:hlinkClick r:id="rId2"/>
              </a:rPr>
              <a:t>morgancrace@yahoo.com</a:t>
            </a:r>
            <a:endParaRPr lang="en-US" sz="1473" dirty="0"/>
          </a:p>
          <a:p>
            <a:pPr algn="l"/>
            <a:r>
              <a:rPr lang="en-US" sz="1473" dirty="0"/>
              <a:t>Cell Phone # 225-270-8687 (please leave a </a:t>
            </a:r>
            <a:r>
              <a:rPr lang="en-US" sz="1473"/>
              <a:t>voicemail message)</a:t>
            </a:r>
            <a:endParaRPr lang="en-US" sz="1473" dirty="0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818191" cy="2415078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336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6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27F8D-5C8C-47F2-92AA-3F858A760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2399" y="729263"/>
            <a:ext cx="2966360" cy="2974623"/>
          </a:xfrm>
          <a:prstGeom prst="rect">
            <a:avLst/>
          </a:prstGeom>
        </p:spPr>
      </p:pic>
      <p:sp>
        <p:nvSpPr>
          <p:cNvPr id="21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07762"/>
            <a:ext cx="7385791" cy="2464638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036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6653669-3111-45EB-8845-EAE5758C16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1" b="12018"/>
          <a:stretch/>
        </p:blipFill>
        <p:spPr>
          <a:xfrm>
            <a:off x="8873490" y="4665884"/>
            <a:ext cx="4579479" cy="178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17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1870</TotalTime>
  <Words>757</Words>
  <Application>Microsoft Office PowerPoint</Application>
  <PresentationFormat>Custom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2_Office Theme</vt:lpstr>
      <vt:lpstr>Monthly Captain’s Meeting April 2023</vt:lpstr>
      <vt:lpstr>Summer Camp in East Tennessee</vt:lpstr>
      <vt:lpstr>The Senior Cadet Experience</vt:lpstr>
      <vt:lpstr>TSG Summer Camp in East Tennessee Camp Information</vt:lpstr>
      <vt:lpstr>TSG Summer Camp</vt:lpstr>
      <vt:lpstr>Ideal Vision for the Provisional Troop</vt:lpstr>
      <vt:lpstr>TSG Summer Camp</vt:lpstr>
      <vt:lpstr>Post-Camp Goals</vt:lpstr>
      <vt:lpstr>Questions, Comments Other Misc. TSG Items?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Crace, Morgan</dc:creator>
  <cp:lastModifiedBy>Crace, Morgan</cp:lastModifiedBy>
  <cp:revision>22</cp:revision>
  <dcterms:created xsi:type="dcterms:W3CDTF">2022-08-03T00:11:45Z</dcterms:created>
  <dcterms:modified xsi:type="dcterms:W3CDTF">2023-04-12T00:53:51Z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c78be9d-d5ca-4b2e-a396-3d7060e15d1a_Enabled">
    <vt:lpwstr>true</vt:lpwstr>
  </property>
  <property fmtid="{D5CDD505-2E9C-101B-9397-08002B2CF9AE}" pid="3" name="MSIP_Label_5c78be9d-d5ca-4b2e-a396-3d7060e15d1a_SetDate">
    <vt:lpwstr>2022-08-03T00:11:45Z</vt:lpwstr>
  </property>
  <property fmtid="{D5CDD505-2E9C-101B-9397-08002B2CF9AE}" pid="4" name="MSIP_Label_5c78be9d-d5ca-4b2e-a396-3d7060e15d1a_Method">
    <vt:lpwstr>Standard</vt:lpwstr>
  </property>
  <property fmtid="{D5CDD505-2E9C-101B-9397-08002B2CF9AE}" pid="5" name="MSIP_Label_5c78be9d-d5ca-4b2e-a396-3d7060e15d1a_Name">
    <vt:lpwstr>Business</vt:lpwstr>
  </property>
  <property fmtid="{D5CDD505-2E9C-101B-9397-08002B2CF9AE}" pid="6" name="MSIP_Label_5c78be9d-d5ca-4b2e-a396-3d7060e15d1a_SiteId">
    <vt:lpwstr>22d635a3-3930-4779-a82d-155e2d13b75e</vt:lpwstr>
  </property>
  <property fmtid="{D5CDD505-2E9C-101B-9397-08002B2CF9AE}" pid="7" name="MSIP_Label_5c78be9d-d5ca-4b2e-a396-3d7060e15d1a_ActionId">
    <vt:lpwstr>6b064047-e237-458f-96c2-01cb77d3ddb8</vt:lpwstr>
  </property>
  <property fmtid="{D5CDD505-2E9C-101B-9397-08002B2CF9AE}" pid="8" name="MSIP_Label_5c78be9d-d5ca-4b2e-a396-3d7060e15d1a_ContentBits">
    <vt:lpwstr>0</vt:lpwstr>
  </property>
</Properties>
</file>